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73" r:id="rId6"/>
    <p:sldId id="271" r:id="rId7"/>
    <p:sldId id="274" r:id="rId8"/>
    <p:sldId id="272" r:id="rId9"/>
    <p:sldId id="260" r:id="rId10"/>
    <p:sldId id="275" r:id="rId11"/>
    <p:sldId id="261" r:id="rId12"/>
    <p:sldId id="276" r:id="rId13"/>
    <p:sldId id="296" r:id="rId14"/>
    <p:sldId id="262" r:id="rId15"/>
    <p:sldId id="263" r:id="rId16"/>
    <p:sldId id="264" r:id="rId17"/>
    <p:sldId id="265" r:id="rId18"/>
    <p:sldId id="270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Steen Hansen (DKASN)" initials="A" lastIdx="2" clrIdx="0"/>
  <p:cmAuthor id="2" name="Lena Ehmsen Lachenmeier (DKLE)" initials="L" lastIdx="1" clrIdx="1"/>
  <p:cmAuthor id="0" name="吾布力" initials="" lastIdx="1" clrIdx="0"/>
  <p:cmAuthor id="3" name="作者" initials="作" lastIdx="0" clrIdx="1"/>
  <p:cmAuthor id="4" name="Author" initials="A" lastIdx="0" clrIdx="2"/>
  <p:cmAuthor id="5" name="Raleigh Malik" initials="R" lastIdx="20" clrIdx="3"/>
  <p:cmAuthor id="6" name="Brian Teske" initials="B" lastIdx="13" clrIdx="4"/>
  <p:cmAuthor id="7" name="Stephanie Breslan" initials="S" lastIdx="2" clrIdx="5"/>
  <p:cmAuthor id="8" name="Jose Miguel Cunha De Sousa" initials="J" lastIdx="8" clrIdx="6"/>
  <p:cmAuthor id="10" name="SUNHEALTH 10" initials="S" lastIdx="11" clrIdx="1"/>
  <p:cmAuthor id="11" name="Gu, Shenghong PH/CN" initials="G" lastIdx="10" clrIdx="2"/>
  <p:cmAuthor id="12" name="Lenovo" initials="L" lastIdx="4" clrIdx="3"/>
  <p:cmAuthor id="13" name="Shi, Amay PH/CN" initials="S" lastIdx="1" clrIdx="4"/>
  <p:cmAuthor id="14" name="Ma, Dongwei PH/CN" initials="M" lastIdx="1" clrIdx="0"/>
  <p:cmAuthor id="15" name="杨照鹏" initials="杨" lastIdx="22" clrIdx="1"/>
  <p:cmAuthor id="16" name="office" initials="o" lastIdx="9" clrIdx="2"/>
  <p:cmAuthor id="17" name="lenovo" initials="l" lastIdx="3" clrIdx="3"/>
  <p:cmAuthor id="18" name="Zhao, Jill PH/CN" initials="Z" lastIdx="4" clrIdx="4"/>
  <p:cmAuthor id="19" name="Na Man" initials="N" lastIdx="2" clrIdx="6"/>
  <p:cmAuthor id="20" name="Elizabeth.Ng" initials="E" lastIdx="47" clrIdx="0"/>
  <p:cmAuthor id="21" name="Bernard Zinman" initials="B" lastIdx="10" clrIdx="1"/>
  <p:cmAuthor id="22" name="Johansen,Dr.,Odd-Erik  BI-NO-A" initials="J" lastIdx="24" clrIdx="2"/>
  <p:cmAuthor id="23" name="Broedl,Dr.,Uli (TA_MET) BIP-DE-I" initials="B" lastIdx="2" clrIdx="3"/>
  <p:cmAuthor id="24" name="Gabriella Ribenfors" initials="G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14:cpLocks xmlns:a14="http://schemas.microsoft.com/office/drawing/2010/main"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charset="0"/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charset="0"/>
              </a:rPr>
            </a:fld>
            <a:endParaRPr lang="zh-CN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baike.baidu.com/item/%E7%B2%9F%E4%B8%98%E7%96%B9" TargetMode="External"/><Relationship Id="rId3" Type="http://schemas.openxmlformats.org/officeDocument/2006/relationships/hyperlink" Target="https://baike.baidu.com/item/%E7%98%A2%E7%97%95" TargetMode="External"/><Relationship Id="rId2" Type="http://schemas.openxmlformats.org/officeDocument/2006/relationships/hyperlink" Target="https://baike.baidu.com/item/%E8%A1%80%E7%96%B1" TargetMode="External"/><Relationship Id="rId1" Type="http://schemas.openxmlformats.org/officeDocument/2006/relationships/hyperlink" Target="https://baike.baidu.com/item/%E6%B0%B4%E7%96%B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3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11944" y="1223090"/>
            <a:ext cx="8515350" cy="998934"/>
          </a:xfrm>
        </p:spPr>
        <p:txBody>
          <a:bodyPr lIns="68580" tIns="34290" rIns="68580" bIns="34290" anchor="b"/>
          <a:lstStyle/>
          <a:p>
            <a:pPr algn="ctr" defTabSz="914400" fontAlgn="base"/>
            <a:r>
              <a:rPr lang="zh-CN" altLang="en-US" sz="45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“蝴蝶宝宝”的皮肤与伤口管理</a:t>
            </a:r>
            <a:endParaRPr lang="zh-CN" altLang="zh-CN" sz="45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3" name="文本占位符 5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3124200" y="4683046"/>
            <a:ext cx="5560219" cy="883444"/>
          </a:xfrm>
        </p:spPr>
        <p:txBody>
          <a:bodyPr lIns="68580" tIns="34290" rIns="68580" bIns="34290" anchor="t"/>
          <a:lstStyle/>
          <a:p>
            <a:pPr algn="ctr" defTabSz="914400">
              <a:buClrTx/>
              <a:buSzTx/>
            </a:pPr>
            <a:r>
              <a:rPr lang="zh-CN" sz="1800" b="1" kern="1200" dirty="0">
                <a:solidFill>
                  <a:srgbClr val="595959"/>
                </a:solidFill>
                <a:latin typeface="宋体" charset="-122"/>
                <a:ea typeface="+mn-ea"/>
                <a:cs typeface="+mn-cs"/>
                <a:sym typeface="宋体" charset="-122"/>
              </a:rPr>
              <a:t>复旦大学附属金山医院创面诊疗中心</a:t>
            </a:r>
            <a:r>
              <a:rPr lang="en-US" altLang="zh-CN" sz="1800" b="1" kern="1200" dirty="0">
                <a:solidFill>
                  <a:srgbClr val="595959"/>
                </a:solidFill>
                <a:latin typeface="宋体" charset="-122"/>
                <a:ea typeface="+mn-ea"/>
                <a:cs typeface="+mn-cs"/>
                <a:sym typeface="宋体" charset="-122"/>
              </a:rPr>
              <a:t>ET  </a:t>
            </a:r>
            <a:r>
              <a:rPr lang="zh-CN" altLang="en-US" sz="1800" b="1" kern="1200" dirty="0">
                <a:solidFill>
                  <a:srgbClr val="595959"/>
                </a:solidFill>
                <a:latin typeface="宋体" charset="-122"/>
                <a:ea typeface="+mn-ea"/>
                <a:cs typeface="+mn-cs"/>
                <a:sym typeface="宋体" charset="-122"/>
              </a:rPr>
              <a:t>蔡蕴敏</a:t>
            </a:r>
            <a:endParaRPr lang="zh-CN" altLang="en-US" sz="1800" b="1" kern="1200" dirty="0">
              <a:solidFill>
                <a:srgbClr val="595959"/>
              </a:solidFill>
              <a:latin typeface="宋体" charset="-122"/>
              <a:ea typeface="+mn-ea"/>
              <a:cs typeface="+mn-cs"/>
              <a:sym typeface="宋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539750" y="562610"/>
            <a:ext cx="8229600" cy="910590"/>
          </a:xfrm>
        </p:spPr>
        <p:txBody>
          <a:bodyPr/>
          <a:lstStyle/>
          <a:p>
            <a:pPr algn="l"/>
            <a:r>
              <a:rPr lang="zh-CN" altLang="en-US" b="1" dirty="0"/>
              <a:t>处理原则：</a:t>
            </a:r>
            <a:endParaRPr lang="zh-CN" altLang="en-US" b="1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540385" y="2090420"/>
            <a:ext cx="8146415" cy="3721735"/>
          </a:xfrm>
        </p:spPr>
        <p:txBody>
          <a:bodyPr/>
          <a:lstStyle/>
          <a:p>
            <a:r>
              <a:rPr lang="zh-CN" altLang="en-US" dirty="0"/>
              <a:t>预防感染；</a:t>
            </a:r>
            <a:endParaRPr lang="en-US" altLang="zh-CN" dirty="0"/>
          </a:p>
          <a:p>
            <a:r>
              <a:rPr lang="zh-CN" altLang="en-US" dirty="0"/>
              <a:t>减轻瘙痒；</a:t>
            </a:r>
            <a:endParaRPr lang="en-US" altLang="zh-CN" dirty="0"/>
          </a:p>
          <a:p>
            <a:r>
              <a:rPr lang="zh-CN" altLang="en-US" dirty="0"/>
              <a:t>保护皮肤不受擦碰、避免挛缩；</a:t>
            </a:r>
            <a:endParaRPr lang="en-US" altLang="zh-CN" dirty="0"/>
          </a:p>
          <a:p>
            <a:r>
              <a:rPr lang="zh-CN" altLang="en-US" dirty="0"/>
              <a:t>使用无损伤的敷料防止疼痛和移除时出血。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320" y="796290"/>
            <a:ext cx="8391525" cy="5349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/>
              <a:t>护理：</a:t>
            </a:r>
            <a:r>
              <a:rPr lang="zh-CN" altLang="en-US" sz="2400"/>
              <a:t>是EB患者最为重要的管理环节。应根据患儿皮肤受累情况，制定个体化治疗与护理方案。如使用不黏附的无菌合成水凝胶敷料进行伤口护理，手指分隔包扎保护，避免其畸形融合导致功能障碍；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对于糜烂、破溃的皮肤，及时清洁伤口，避免感染；穿宽松质软的衣服和鞋子，使用护垫、绷带、手套等保护易受摩擦部位，减少运动，避免反复受伤。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en-US" altLang="zh-CN"/>
              <a:t>10.9-2022</a:t>
            </a:r>
            <a:r>
              <a:rPr lang="zh-CN" altLang="en-US"/>
              <a:t>年</a:t>
            </a:r>
            <a:r>
              <a:rPr lang="en-US" altLang="zh-CN"/>
              <a:t>7.7</a:t>
            </a:r>
            <a:endParaRPr lang="en-US" altLang="zh-CN"/>
          </a:p>
        </p:txBody>
      </p:sp>
      <p:pic>
        <p:nvPicPr>
          <p:cNvPr id="10" name="内容占位符 9" descr="微信图片_202310311555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847215"/>
            <a:ext cx="4032250" cy="4032250"/>
          </a:xfrm>
          <a:prstGeom prst="rect">
            <a:avLst/>
          </a:prstGeom>
        </p:spPr>
      </p:pic>
      <p:pic>
        <p:nvPicPr>
          <p:cNvPr id="11" name="内容占位符 10" descr="微信图片_2023103115550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550" y="1847215"/>
            <a:ext cx="4032250" cy="4032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24349" y="1628800"/>
            <a:ext cx="8229600" cy="8574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/>
              <a:t>脆弱皮肤的保护：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424349" y="2708920"/>
            <a:ext cx="5443795" cy="3395066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F38AB6"/>
                </a:solidFill>
              </a:rPr>
              <a:t>干燥、瘙痒</a:t>
            </a:r>
            <a:r>
              <a:rPr lang="zh-CN" altLang="en-US" sz="2000" dirty="0"/>
              <a:t>：使用</a:t>
            </a:r>
            <a:r>
              <a:rPr lang="zh-CN" altLang="en-US" sz="2000" u="sng" dirty="0">
                <a:solidFill>
                  <a:srgbClr val="00B0F0"/>
                </a:solidFill>
              </a:rPr>
              <a:t>壹创平伤口护理软膏（芝麻油膏）</a:t>
            </a:r>
            <a:r>
              <a:rPr lang="zh-CN" altLang="en-US" sz="2000" dirty="0"/>
              <a:t>涂抹滋养，减轻瘙痒，然后可使用</a:t>
            </a:r>
            <a:r>
              <a:rPr lang="zh-CN" altLang="en-US" sz="2000" u="sng" dirty="0">
                <a:solidFill>
                  <a:srgbClr val="00B0F0"/>
                </a:solidFill>
              </a:rPr>
              <a:t>油纱和</a:t>
            </a:r>
            <a:r>
              <a:rPr lang="en-US" altLang="zh-CN" sz="2000" u="sng" dirty="0">
                <a:solidFill>
                  <a:srgbClr val="00B0F0"/>
                </a:solidFill>
              </a:rPr>
              <a:t>/</a:t>
            </a:r>
            <a:r>
              <a:rPr lang="zh-CN" altLang="en-US" sz="2000" u="sng" dirty="0">
                <a:solidFill>
                  <a:srgbClr val="00B0F0"/>
                </a:solidFill>
              </a:rPr>
              <a:t>或无边无粘泡沫</a:t>
            </a:r>
            <a:r>
              <a:rPr lang="zh-CN" altLang="en-US" sz="2000" dirty="0"/>
              <a:t>，最后根据部位考虑用</a:t>
            </a:r>
            <a:r>
              <a:rPr lang="zh-CN" altLang="en-US" sz="2000" u="sng" dirty="0">
                <a:solidFill>
                  <a:srgbClr val="00B0F0"/>
                </a:solidFill>
              </a:rPr>
              <a:t>绷带或袖套</a:t>
            </a:r>
            <a:r>
              <a:rPr lang="zh-CN" altLang="en-US" sz="2000" dirty="0"/>
              <a:t>适当固定。</a:t>
            </a:r>
            <a:endParaRPr lang="en-US" altLang="zh-CN" sz="2000" dirty="0"/>
          </a:p>
          <a:p>
            <a:endParaRPr lang="en-US" altLang="zh-CN" sz="2000" dirty="0">
              <a:solidFill>
                <a:srgbClr val="F38AB6"/>
              </a:solidFill>
            </a:endParaRPr>
          </a:p>
          <a:p>
            <a:r>
              <a:rPr lang="zh-CN" altLang="en-US" sz="2000" dirty="0">
                <a:solidFill>
                  <a:srgbClr val="F38AB6"/>
                </a:solidFill>
              </a:rPr>
              <a:t>潮湿</a:t>
            </a:r>
            <a:r>
              <a:rPr lang="zh-CN" altLang="en-US" sz="2000" dirty="0"/>
              <a:t>：首先使用</a:t>
            </a:r>
            <a:r>
              <a:rPr lang="zh-CN" altLang="en-US" sz="2000" u="sng" dirty="0">
                <a:solidFill>
                  <a:srgbClr val="00B0F0"/>
                </a:solidFill>
              </a:rPr>
              <a:t>藻酸盐敷料颗粒型（藻酸盐粉）</a:t>
            </a:r>
            <a:r>
              <a:rPr lang="zh-CN" altLang="en-US" sz="2000" dirty="0"/>
              <a:t>喷洒于皮肤上，其次使用</a:t>
            </a:r>
            <a:r>
              <a:rPr lang="zh-CN" altLang="en-US" sz="2000" u="sng" dirty="0">
                <a:solidFill>
                  <a:srgbClr val="00B0F0"/>
                </a:solidFill>
              </a:rPr>
              <a:t>壹创平伤口护理软膏（芝麻油膏）</a:t>
            </a:r>
            <a:r>
              <a:rPr lang="zh-CN" altLang="en-US" sz="2000" dirty="0"/>
              <a:t>，后面的方法同上。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87931"/>
            <a:ext cx="2131427" cy="14468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9" b="29631"/>
          <a:stretch>
            <a:fillRect/>
          </a:stretch>
        </p:blipFill>
        <p:spPr>
          <a:xfrm>
            <a:off x="6444208" y="4293096"/>
            <a:ext cx="2131427" cy="14468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54783" y="1517127"/>
            <a:ext cx="8229600" cy="8574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/>
              <a:t>水疱的管理：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90051" y="2420888"/>
            <a:ext cx="5810141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dirty="0"/>
              <a:t>完整的水疱（如图</a:t>
            </a:r>
            <a:r>
              <a:rPr lang="en-US" altLang="zh-CN" dirty="0"/>
              <a:t>1</a:t>
            </a:r>
            <a:r>
              <a:rPr lang="zh-CN" altLang="en-US" dirty="0"/>
              <a:t>）应该在</a:t>
            </a:r>
            <a:r>
              <a:rPr lang="zh-CN" altLang="en-US" u="sng" dirty="0">
                <a:solidFill>
                  <a:srgbClr val="F38AB6"/>
                </a:solidFill>
              </a:rPr>
              <a:t>最低点</a:t>
            </a:r>
            <a:r>
              <a:rPr lang="zh-CN" altLang="en-US" dirty="0"/>
              <a:t>戳破以限制组织损伤。可使用</a:t>
            </a:r>
            <a:r>
              <a:rPr lang="zh-CN" altLang="en-US" dirty="0">
                <a:solidFill>
                  <a:srgbClr val="00B0F0"/>
                </a:solidFill>
              </a:rPr>
              <a:t>新开封的皮下注射针或消毒的缝纫针</a:t>
            </a:r>
            <a:r>
              <a:rPr lang="zh-CN" altLang="en-US" dirty="0"/>
              <a:t>，平行于皮肤进针，贯穿疱顶皮肤，构造可以排出疱液的</a:t>
            </a:r>
            <a:r>
              <a:rPr lang="zh-CN" altLang="en-US" dirty="0">
                <a:solidFill>
                  <a:srgbClr val="00B0F0"/>
                </a:solidFill>
              </a:rPr>
              <a:t>入口和出口孔</a:t>
            </a:r>
            <a:r>
              <a:rPr lang="zh-CN" altLang="en-US" dirty="0"/>
              <a:t>（如图</a:t>
            </a:r>
            <a:r>
              <a:rPr lang="en-US" altLang="zh-CN" dirty="0"/>
              <a:t>2</a:t>
            </a:r>
            <a:r>
              <a:rPr lang="zh-CN" altLang="en-US" dirty="0"/>
              <a:t>）。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r>
              <a:rPr lang="zh-CN" altLang="en-US" dirty="0"/>
              <a:t>轻轻地按压，排空疱液；若按压疼痛，可用注射器抽吸疱液。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r>
              <a:rPr lang="zh-CN" altLang="en-US" dirty="0"/>
              <a:t>首先使用</a:t>
            </a:r>
            <a:r>
              <a:rPr lang="zh-CN" altLang="en-US" u="sng" dirty="0">
                <a:solidFill>
                  <a:srgbClr val="00B0F0"/>
                </a:solidFill>
              </a:rPr>
              <a:t>藻酸盐敷料颗粒型（藻酸盐粉）</a:t>
            </a:r>
            <a:r>
              <a:rPr lang="zh-CN" altLang="en-US" dirty="0"/>
              <a:t>喷洒，其次使用</a:t>
            </a:r>
            <a:r>
              <a:rPr lang="zh-CN" altLang="en-US" u="sng" dirty="0">
                <a:solidFill>
                  <a:srgbClr val="00B0F0"/>
                </a:solidFill>
              </a:rPr>
              <a:t>壹创平伤口护理软膏（芝麻油膏）</a:t>
            </a:r>
            <a:r>
              <a:rPr lang="zh-CN" altLang="en-US" dirty="0"/>
              <a:t>涂抹滋养，然后可使用</a:t>
            </a:r>
            <a:r>
              <a:rPr lang="zh-CN" altLang="en-US" u="sng" dirty="0">
                <a:solidFill>
                  <a:srgbClr val="00B0F0"/>
                </a:solidFill>
              </a:rPr>
              <a:t>油纱和</a:t>
            </a:r>
            <a:r>
              <a:rPr lang="en-US" altLang="zh-CN" u="sng" dirty="0">
                <a:solidFill>
                  <a:srgbClr val="00B0F0"/>
                </a:solidFill>
              </a:rPr>
              <a:t>/</a:t>
            </a:r>
            <a:r>
              <a:rPr lang="zh-CN" altLang="en-US" u="sng" dirty="0">
                <a:solidFill>
                  <a:srgbClr val="00B0F0"/>
                </a:solidFill>
              </a:rPr>
              <a:t>或无边无粘泡沫</a:t>
            </a:r>
            <a:r>
              <a:rPr lang="zh-CN" altLang="en-US" dirty="0"/>
              <a:t>，最后用</a:t>
            </a:r>
            <a:r>
              <a:rPr lang="zh-CN" altLang="en-US" u="sng" dirty="0">
                <a:solidFill>
                  <a:srgbClr val="00B0F0"/>
                </a:solidFill>
              </a:rPr>
              <a:t>绷带或袖套</a:t>
            </a:r>
            <a:r>
              <a:rPr lang="zh-CN" altLang="en-US" dirty="0"/>
              <a:t>适当固定。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1001" y="3884634"/>
            <a:ext cx="1706643" cy="15692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01" y="1789605"/>
            <a:ext cx="1706643" cy="15530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29813" y="3429000"/>
            <a:ext cx="1224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504263" y="5472796"/>
            <a:ext cx="108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54783" y="1517127"/>
            <a:ext cx="8229600" cy="8574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/>
              <a:t>溃疡的处理：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90051" y="2420888"/>
            <a:ext cx="5810141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dirty="0">
                <a:solidFill>
                  <a:srgbClr val="F38AB6"/>
                </a:solidFill>
              </a:rPr>
              <a:t>黑痂、腐肉</a:t>
            </a:r>
            <a:r>
              <a:rPr lang="zh-CN" altLang="en-US" dirty="0"/>
              <a:t>（如图</a:t>
            </a:r>
            <a:r>
              <a:rPr lang="en-US" altLang="zh-CN" dirty="0"/>
              <a:t>1</a:t>
            </a:r>
            <a:r>
              <a:rPr lang="zh-CN" altLang="en-US" dirty="0"/>
              <a:t>）：消毒清洗后，首先用</a:t>
            </a:r>
            <a:r>
              <a:rPr lang="zh-CN" altLang="en-US" u="sng" dirty="0">
                <a:solidFill>
                  <a:srgbClr val="00B0F0"/>
                </a:solidFill>
              </a:rPr>
              <a:t>藻酸盐凝胶型（舒创宁）</a:t>
            </a:r>
            <a:r>
              <a:rPr lang="zh-CN" altLang="en-US" dirty="0"/>
              <a:t>涂抹于溃疡上，其次使用</a:t>
            </a:r>
            <a:r>
              <a:rPr lang="zh-CN" altLang="en-US" u="sng" dirty="0">
                <a:solidFill>
                  <a:srgbClr val="00B0F0"/>
                </a:solidFill>
              </a:rPr>
              <a:t>油纱（若有感染，替换成抗菌的油纱）</a:t>
            </a:r>
            <a:r>
              <a:rPr lang="zh-CN" altLang="en-US" dirty="0"/>
              <a:t>覆盖，然后可使用</a:t>
            </a:r>
            <a:r>
              <a:rPr lang="zh-CN" altLang="en-US" u="sng" dirty="0">
                <a:solidFill>
                  <a:srgbClr val="00B0F0"/>
                </a:solidFill>
              </a:rPr>
              <a:t>油纱和</a:t>
            </a:r>
            <a:r>
              <a:rPr lang="en-US" altLang="zh-CN" u="sng" dirty="0">
                <a:solidFill>
                  <a:srgbClr val="00B0F0"/>
                </a:solidFill>
              </a:rPr>
              <a:t>/</a:t>
            </a:r>
            <a:r>
              <a:rPr lang="zh-CN" altLang="en-US" u="sng" dirty="0">
                <a:solidFill>
                  <a:srgbClr val="00B0F0"/>
                </a:solidFill>
              </a:rPr>
              <a:t>或无边无粘泡沫</a:t>
            </a:r>
            <a:r>
              <a:rPr lang="zh-CN" altLang="en-US" dirty="0"/>
              <a:t>，最后用</a:t>
            </a:r>
            <a:r>
              <a:rPr lang="zh-CN" altLang="en-US" u="sng" dirty="0">
                <a:solidFill>
                  <a:srgbClr val="00B0F0"/>
                </a:solidFill>
              </a:rPr>
              <a:t>绷带或袖套</a:t>
            </a:r>
            <a:r>
              <a:rPr lang="zh-CN" altLang="en-US" dirty="0"/>
              <a:t>适当固定。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r>
              <a:rPr lang="zh-CN" altLang="en-US" dirty="0">
                <a:solidFill>
                  <a:srgbClr val="F38AB6"/>
                </a:solidFill>
              </a:rPr>
              <a:t>创面鲜红</a:t>
            </a:r>
            <a:r>
              <a:rPr lang="zh-CN" altLang="en-US" dirty="0"/>
              <a:t>（如图</a:t>
            </a:r>
            <a:r>
              <a:rPr lang="en-US" altLang="zh-CN" dirty="0"/>
              <a:t>2</a:t>
            </a:r>
            <a:r>
              <a:rPr lang="zh-CN" altLang="en-US" dirty="0"/>
              <a:t>） ：消毒清洗后，首先使用</a:t>
            </a:r>
            <a:r>
              <a:rPr lang="zh-CN" altLang="en-US" u="sng" dirty="0">
                <a:solidFill>
                  <a:srgbClr val="00B0F0"/>
                </a:solidFill>
              </a:rPr>
              <a:t>藻酸盐敷料颗粒型（藻酸盐粉）</a:t>
            </a:r>
            <a:r>
              <a:rPr lang="zh-CN" altLang="en-US" dirty="0"/>
              <a:t>喷洒，其次使用</a:t>
            </a:r>
            <a:r>
              <a:rPr lang="zh-CN" altLang="en-US" u="sng" dirty="0">
                <a:solidFill>
                  <a:srgbClr val="00B0F0"/>
                </a:solidFill>
              </a:rPr>
              <a:t>壹创平伤口护理软膏（芝麻油膏）</a:t>
            </a:r>
            <a:r>
              <a:rPr lang="zh-CN" altLang="en-US" dirty="0"/>
              <a:t>涂抹滋养，然后可使用</a:t>
            </a:r>
            <a:r>
              <a:rPr lang="zh-CN" altLang="en-US" u="sng" dirty="0">
                <a:solidFill>
                  <a:srgbClr val="00B0F0"/>
                </a:solidFill>
              </a:rPr>
              <a:t>油纱和</a:t>
            </a:r>
            <a:r>
              <a:rPr lang="en-US" altLang="zh-CN" u="sng" dirty="0">
                <a:solidFill>
                  <a:srgbClr val="00B0F0"/>
                </a:solidFill>
              </a:rPr>
              <a:t>/</a:t>
            </a:r>
            <a:r>
              <a:rPr lang="zh-CN" altLang="en-US" u="sng" dirty="0">
                <a:solidFill>
                  <a:srgbClr val="00B0F0"/>
                </a:solidFill>
              </a:rPr>
              <a:t>或无边无粘泡沫</a:t>
            </a:r>
            <a:r>
              <a:rPr lang="zh-CN" altLang="en-US" dirty="0"/>
              <a:t>，最后用</a:t>
            </a:r>
            <a:r>
              <a:rPr lang="zh-CN" altLang="en-US" u="sng" dirty="0">
                <a:solidFill>
                  <a:srgbClr val="00B0F0"/>
                </a:solidFill>
              </a:rPr>
              <a:t>绷带或袖套</a:t>
            </a:r>
            <a:r>
              <a:rPr lang="zh-CN" altLang="en-US" dirty="0"/>
              <a:t>适当固定。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429813" y="3429000"/>
            <a:ext cx="1224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504263" y="5472796"/>
            <a:ext cx="108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73" y="2214146"/>
            <a:ext cx="1736771" cy="11717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73" y="4048990"/>
            <a:ext cx="1736771" cy="11717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480720" cy="308585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92460" y="1772816"/>
            <a:ext cx="8229600" cy="857400"/>
          </a:xfrm>
        </p:spPr>
        <p:txBody>
          <a:bodyPr/>
          <a:lstStyle/>
          <a:p>
            <a:r>
              <a:rPr lang="zh-CN" altLang="en-US" dirty="0"/>
              <a:t>“蝴蝶宝宝”，大家守护，关爱在行动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41897"/>
            <a:ext cx="41910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099068" y="2399669"/>
            <a:ext cx="5554960" cy="3395066"/>
          </a:xfrm>
        </p:spPr>
        <p:txBody>
          <a:bodyPr/>
          <a:lstStyle/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定义</a:t>
            </a:r>
            <a:endParaRPr lang="en-US" altLang="zh-CN" dirty="0"/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临床表现</a:t>
            </a:r>
            <a:endParaRPr lang="en-US" altLang="zh-CN" dirty="0"/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处理原则</a:t>
            </a:r>
            <a:endParaRPr lang="en-US" altLang="zh-CN" dirty="0"/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治疗方案</a:t>
            </a:r>
            <a:endParaRPr lang="en-US" altLang="zh-CN" dirty="0"/>
          </a:p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敷料推荐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80695" y="263525"/>
            <a:ext cx="8229600" cy="66357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/>
              <a:t>定义：</a:t>
            </a:r>
            <a:endParaRPr lang="zh-CN" altLang="en-US" b="1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526415" y="1864360"/>
            <a:ext cx="4493895" cy="430085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altLang="zh-CN" sz="2000" dirty="0"/>
              <a:t>     </a:t>
            </a:r>
            <a:r>
              <a:rPr lang="en-US" altLang="zh-CN" sz="2800" dirty="0"/>
              <a:t>在这个世界上有一群生来就与众不同的孩子，他们被叫做</a:t>
            </a:r>
            <a:r>
              <a:rPr lang="en-US" altLang="zh-CN" sz="2800" dirty="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  <a:tileRect l="-100000" b="-100000"/>
                </a:gradFill>
              </a:rPr>
              <a:t>“蝴蝶宝贝”</a:t>
            </a:r>
            <a:r>
              <a:rPr lang="en-US" altLang="zh-CN" sz="2800" dirty="0"/>
              <a:t>。他们有的出生时全身就没有一块完整的皮肤，而有的在受到轻微摩擦下就会出现水疱，进而导致创伤或溃烂，他们没有蝴蝶的五彩斑斓，他们的皮肤却像蝴蝶的翅膀一碰就碎。</a:t>
            </a:r>
            <a:r>
              <a:rPr lang="en-US" altLang="zh-CN" sz="2000" dirty="0"/>
              <a:t>  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65" y="1307465"/>
            <a:ext cx="2792095" cy="23202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30" y="3717290"/>
            <a:ext cx="2913380" cy="1971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9885" y="1790700"/>
            <a:ext cx="8421370" cy="3994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/>
              <a:t>DEB 是先天性大疱性表皮松解症（epidermolysis bullosa EB）的一种类型。</a:t>
            </a:r>
            <a:endParaRPr lang="zh-CN" altLang="en-US" sz="2800"/>
          </a:p>
          <a:p>
            <a:r>
              <a:rPr lang="zh-CN" altLang="en-US" sz="2800"/>
              <a:t>大疱性表皮松解症分为先天性（遗传性）和获得性（epidermolysis bullosa acquisita EBA）两种。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sym typeface="+mn-ea"/>
              </a:rPr>
              <a:t>先天性EB依据发病部位不同可分为四类</a:t>
            </a:r>
            <a:endParaRPr lang="zh-CN" altLang="en-US" sz="3600">
              <a:sym typeface="+mn-ea"/>
            </a:endParaRPr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179705" y="1340485"/>
            <a:ext cx="8229600" cy="4525963"/>
          </a:xfrm>
        </p:spPr>
        <p:txBody>
          <a:bodyPr/>
          <a:p>
            <a:r>
              <a:rPr lang="zh-CN" altLang="en-US" sz="2400"/>
              <a:t>单纯性大疱性表皮松解症，一般是显性遗传，它的水疱在表皮内</a:t>
            </a:r>
            <a:endParaRPr lang="zh-CN" altLang="en-US" sz="2400"/>
          </a:p>
          <a:p>
            <a:r>
              <a:rPr lang="zh-CN" altLang="en-US" sz="2400"/>
              <a:t>交界性大疱性表皮松解症，一般是隐性遗传，它的水疱在透明板内</a:t>
            </a:r>
            <a:endParaRPr lang="zh-CN" altLang="en-US" sz="2400"/>
          </a:p>
          <a:p>
            <a:r>
              <a:rPr lang="zh-CN" altLang="en-US" sz="2400"/>
              <a:t>营养不良性大疱性表皮松解症，既有显性遗传也有隐性遗传，一般显性遗传的症状较轻，隐性遗传的症状较重。它们的水疱发生在致密下层</a:t>
            </a:r>
            <a:endParaRPr lang="zh-CN" altLang="en-US" sz="2400"/>
          </a:p>
          <a:p>
            <a:r>
              <a:rPr lang="zh-CN" altLang="en-US" sz="2400"/>
              <a:t>Kindler综合征，最为罕见，为隐性遗传，除大疱性表皮松解症典型症状以外，患者通常还会有面部光过敏、指纹缺失、牙周炎等临床表现，可以在一份皮肤样本中见到多处分离面。</a:t>
            </a:r>
            <a:endParaRPr lang="zh-CN" altLang="en-US" sz="2400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14:cpLocks xmlns:a14="http://schemas.microsoft.com/office/drawing/2010/main" noGrp="1"/>
          </p:cNvSpPr>
          <p:nvPr>
            <p:ph idx="4294967295"/>
          </p:nvPr>
        </p:nvSpPr>
        <p:spPr>
          <a:xfrm>
            <a:off x="0" y="1496060"/>
            <a:ext cx="8946515" cy="4630420"/>
          </a:xfrm>
        </p:spPr>
        <p:txBody>
          <a:bodyPr/>
          <a:p>
            <a:pPr marL="0" indent="0">
              <a:buNone/>
            </a:pPr>
            <a:r>
              <a:rPr lang="zh-CN" altLang="en-US"/>
              <a:t>都是由于编码角蛋白或皮肤基底膜带（basement membrane zone ,BMZ）的基因突变导致。临床 EB 的共同特点是皮肤在受到轻微摩擦或碰撞后出现水疱及血疱，好发于肢端及四肢关节伸侧。皮损愈合后可形成瘢痕或粟丘疹，反复发作可使甲脱落。营养不良型的常在出生后出现皮疹，累及黏膜。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不同分类往往意味着不同的严重程度：一般来说交界性和隐性营养不良性的EB皮肤比单纯性的更加脆弱，交界性的EB在婴幼儿阶段死亡率很高。而隐性营养不良型EB，在青年期就有死于鳞状细胞癌扩散的危险。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351155" y="506730"/>
            <a:ext cx="8335645" cy="529590"/>
          </a:xfrm>
        </p:spPr>
        <p:txBody>
          <a:bodyPr/>
          <a:lstStyle/>
          <a:p>
            <a:pPr algn="l"/>
            <a:r>
              <a:rPr lang="zh-CN" altLang="en-US" b="1" dirty="0"/>
              <a:t>临床表现：</a:t>
            </a:r>
            <a:endParaRPr lang="zh-CN" altLang="en-US" b="1" dirty="0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51155" y="1593215"/>
            <a:ext cx="8335645" cy="322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Arial" charset="0"/>
              </a:rPr>
              <a:t>皮肤在受到轻微摩擦或碰撞后出现</a:t>
            </a:r>
            <a:r>
              <a:rPr lang="zh-CN" altLang="en-US" sz="2800" b="0" i="0" u="none" strike="noStrike" dirty="0">
                <a:solidFill>
                  <a:srgbClr val="F38AB6"/>
                </a:solidFill>
                <a:effectLst/>
                <a:latin typeface="Arial" charset="0"/>
                <a:hlinkClick r:id="rId1"/>
              </a:rPr>
              <a:t>水疱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Arial" charset="0"/>
              </a:rPr>
              <a:t>及</a:t>
            </a:r>
            <a:r>
              <a:rPr lang="zh-CN" altLang="en-US" sz="2800" b="0" i="0" u="none" strike="noStrike" dirty="0">
                <a:solidFill>
                  <a:srgbClr val="F38AB6"/>
                </a:solidFill>
                <a:effectLst/>
                <a:latin typeface="Arial" charset="0"/>
                <a:hlinkClick r:id="rId2"/>
              </a:rPr>
              <a:t>血疱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Arial" charset="0"/>
              </a:rPr>
              <a:t>，好发于肢端及四肢关节伸侧，严重者可累及机体任何部位。皮损愈合后可形成</a:t>
            </a:r>
            <a:r>
              <a:rPr lang="zh-CN" altLang="en-US" sz="2800" b="0" i="0" u="none" strike="noStrike" dirty="0">
                <a:solidFill>
                  <a:srgbClr val="F38AB6"/>
                </a:solidFill>
                <a:effectLst/>
                <a:latin typeface="Arial" charset="0"/>
                <a:hlinkClick r:id="rId3"/>
              </a:rPr>
              <a:t>瘢痕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Arial" charset="0"/>
              </a:rPr>
              <a:t>或</a:t>
            </a:r>
            <a:r>
              <a:rPr lang="zh-CN" altLang="en-US" sz="2800" b="0" i="0" u="none" strike="noStrike" dirty="0">
                <a:solidFill>
                  <a:srgbClr val="F38AB6"/>
                </a:solidFill>
                <a:effectLst/>
                <a:latin typeface="Arial" charset="0"/>
                <a:hlinkClick r:id="rId4"/>
              </a:rPr>
              <a:t>粟丘疹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Arial" charset="0"/>
              </a:rPr>
              <a:t>，肢端反复发作的皮损可使指趾甲脱落。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" y="3787775"/>
            <a:ext cx="2515870" cy="21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70" y="3795395"/>
            <a:ext cx="2516505" cy="2092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9" b="29631"/>
          <a:stretch>
            <a:fillRect/>
          </a:stretch>
        </p:blipFill>
        <p:spPr>
          <a:xfrm>
            <a:off x="5698490" y="3795395"/>
            <a:ext cx="2486025" cy="2093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遗传性大疱性表皮松解症（epidermolysis bullosa，EB）是一组由于遗传缺陷造成皮肤、黏膜机械脆性增高的遗传性疾病，呈常染色体显性或隐性遗传。其主要临床表现为皮肤、黏膜出现水疱、大疱，常发生在轻微摩擦后，摩擦处发生水疱、糜烂。可伴发皮肤外受损，如营养不良、生长发育迟缓、手足畸形、骨质疏松、消化道、呼吸道、泌尿生殖道狭窄等症状。根据水疱及皮肤裂隙位置的不同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/>
  <Paragraphs>118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宋体</vt:lpstr>
      <vt:lpstr>Wingdings</vt:lpstr>
      <vt:lpstr>默认设计模板</vt:lpstr>
      <vt:lpstr>“蝴蝶宝宝”的皮肤与伤口管理</vt:lpstr>
      <vt:lpstr>PowerPoint 演示文稿</vt:lpstr>
      <vt:lpstr>定义：</vt:lpstr>
      <vt:lpstr>PowerPoint 演示文稿</vt:lpstr>
      <vt:lpstr>先天性EB依据发病部位不同可分为四类</vt:lpstr>
      <vt:lpstr>PowerPoint 演示文稿</vt:lpstr>
      <vt:lpstr>PowerPoint 演示文稿</vt:lpstr>
      <vt:lpstr>临床表现：</vt:lpstr>
      <vt:lpstr>PowerPoint 演示文稿</vt:lpstr>
      <vt:lpstr>处理原则：</vt:lpstr>
      <vt:lpstr>PowerPoint 演示文稿</vt:lpstr>
      <vt:lpstr>2021年10.9-2022年7.7</vt:lpstr>
      <vt:lpstr>脆弱皮肤的保护：</vt:lpstr>
      <vt:lpstr>水疱的管理：</vt:lpstr>
      <vt:lpstr>溃疡的处理：</vt:lpstr>
      <vt:lpstr>PowerPoint 演示文稿</vt:lpstr>
      <vt:lpstr>“蝴蝶宝宝”，大家守护，关爱在行动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iPhone</cp:lastModifiedBy>
  <cp:revision>6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2052-12.5.0</vt:lpwstr>
  </property>
  <property fmtid="{D5CDD505-2E9C-101B-9397-08002B2CF9AE}" pid="3" name="ICV">
    <vt:lpwstr>E0891392BEC741D3919A33E306E9780F_12</vt:lpwstr>
  </property>
</Properties>
</file>